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metadata" ContentType="application/binary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docProps/custom.xml" ContentType="application/vnd.openxmlformats-officedocument.custom-properties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702" r:id="rId1"/>
  </p:sldMasterIdLst>
  <p:notesMasterIdLst>
    <p:notesMasterId r:id="rId49"/>
  </p:notesMasterIdLst>
  <p:sldIdLst>
    <p:sldId id="256" r:id="rId2"/>
    <p:sldId id="368" r:id="rId3"/>
    <p:sldId id="258" r:id="rId4"/>
    <p:sldId id="299" r:id="rId5"/>
    <p:sldId id="301" r:id="rId6"/>
    <p:sldId id="371" r:id="rId7"/>
    <p:sldId id="372" r:id="rId8"/>
    <p:sldId id="260" r:id="rId9"/>
    <p:sldId id="373" r:id="rId10"/>
    <p:sldId id="316" r:id="rId11"/>
    <p:sldId id="321" r:id="rId12"/>
    <p:sldId id="318" r:id="rId13"/>
    <p:sldId id="317" r:id="rId14"/>
    <p:sldId id="328" r:id="rId15"/>
    <p:sldId id="327" r:id="rId16"/>
    <p:sldId id="323" r:id="rId17"/>
    <p:sldId id="325" r:id="rId18"/>
    <p:sldId id="329" r:id="rId19"/>
    <p:sldId id="335" r:id="rId20"/>
    <p:sldId id="331" r:id="rId21"/>
    <p:sldId id="333" r:id="rId22"/>
    <p:sldId id="334" r:id="rId23"/>
    <p:sldId id="374" r:id="rId24"/>
    <p:sldId id="338" r:id="rId25"/>
    <p:sldId id="347" r:id="rId26"/>
    <p:sldId id="352" r:id="rId27"/>
    <p:sldId id="355" r:id="rId28"/>
    <p:sldId id="351" r:id="rId29"/>
    <p:sldId id="357" r:id="rId30"/>
    <p:sldId id="361" r:id="rId31"/>
    <p:sldId id="365" r:id="rId32"/>
    <p:sldId id="285" r:id="rId33"/>
    <p:sldId id="286" r:id="rId34"/>
    <p:sldId id="287" r:id="rId35"/>
    <p:sldId id="306" r:id="rId36"/>
    <p:sldId id="288" r:id="rId37"/>
    <p:sldId id="310" r:id="rId38"/>
    <p:sldId id="292" r:id="rId39"/>
    <p:sldId id="293" r:id="rId40"/>
    <p:sldId id="308" r:id="rId41"/>
    <p:sldId id="294" r:id="rId42"/>
    <p:sldId id="295" r:id="rId43"/>
    <p:sldId id="309" r:id="rId44"/>
    <p:sldId id="311" r:id="rId45"/>
    <p:sldId id="312" r:id="rId46"/>
    <p:sldId id="313" r:id="rId47"/>
    <p:sldId id="277" r:id="rId48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74" roundtripDataSignature="AMtx7mgtYCEnouCUrcs9bZrDs+oLiE9pF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>
        <p:scale>
          <a:sx n="60" d="100"/>
          <a:sy n="60" d="100"/>
        </p:scale>
        <p:origin x="-884" y="-184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74" Type="http://customschemas.google.com/relationships/presentationmetadata" Target="meta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77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3048000" y="3124200"/>
            <a:ext cx="8229600" cy="1894362"/>
          </a:xfrm>
        </p:spPr>
        <p:txBody>
          <a:bodyPr/>
          <a:lstStyle>
            <a:lvl1pPr>
              <a:defRPr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3048000" y="5003322"/>
            <a:ext cx="8229600" cy="1371600"/>
          </a:xfrm>
        </p:spPr>
        <p:txBody>
          <a:bodyPr/>
          <a:lstStyle>
            <a:lvl1pPr marL="0" indent="0" algn="l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 bwMode="auto">
          <a:xfrm rot="5400000">
            <a:off x="10733828" y="1110597"/>
            <a:ext cx="2286000" cy="508000"/>
          </a:xfrm>
        </p:spPr>
        <p:txBody>
          <a:bodyPr/>
          <a:lstStyle/>
          <a:p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10045959" y="4117661"/>
            <a:ext cx="3657600" cy="512064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508000" y="0"/>
            <a:ext cx="8128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368448" y="0"/>
            <a:ext cx="139552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4" name="Rectangle 13"/>
          <p:cNvSpPr/>
          <p:nvPr/>
        </p:nvSpPr>
        <p:spPr bwMode="auto">
          <a:xfrm>
            <a:off x="1320800" y="0"/>
            <a:ext cx="242496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9" name="Rectangle 18"/>
          <p:cNvSpPr/>
          <p:nvPr/>
        </p:nvSpPr>
        <p:spPr bwMode="auto">
          <a:xfrm>
            <a:off x="1521760" y="0"/>
            <a:ext cx="30704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14179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Straight Connector 17"/>
          <p:cNvSpPr>
            <a:spLocks noChangeShapeType="1"/>
          </p:cNvSpPr>
          <p:nvPr/>
        </p:nvSpPr>
        <p:spPr bwMode="auto">
          <a:xfrm>
            <a:off x="12192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0" name="Straight Connector 19"/>
          <p:cNvSpPr>
            <a:spLocks noChangeShapeType="1"/>
          </p:cNvSpPr>
          <p:nvPr/>
        </p:nvSpPr>
        <p:spPr bwMode="auto">
          <a:xfrm>
            <a:off x="1138816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2302187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1422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2" name="Straight Connector 21"/>
          <p:cNvSpPr>
            <a:spLocks noChangeShapeType="1"/>
          </p:cNvSpPr>
          <p:nvPr/>
        </p:nvSpPr>
        <p:spPr bwMode="auto">
          <a:xfrm>
            <a:off x="12151808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7" name="Rectangle 26"/>
          <p:cNvSpPr/>
          <p:nvPr/>
        </p:nvSpPr>
        <p:spPr bwMode="auto">
          <a:xfrm>
            <a:off x="1625600" y="0"/>
            <a:ext cx="1016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Oval 20"/>
          <p:cNvSpPr/>
          <p:nvPr/>
        </p:nvSpPr>
        <p:spPr bwMode="auto">
          <a:xfrm>
            <a:off x="812800" y="3429000"/>
            <a:ext cx="1727200" cy="1295400"/>
          </a:xfrm>
          <a:prstGeom prst="ellipse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Oval 22"/>
          <p:cNvSpPr/>
          <p:nvPr/>
        </p:nvSpPr>
        <p:spPr bwMode="auto">
          <a:xfrm>
            <a:off x="1746176" y="4866752"/>
            <a:ext cx="855232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4" name="Oval 23"/>
          <p:cNvSpPr/>
          <p:nvPr/>
        </p:nvSpPr>
        <p:spPr bwMode="auto">
          <a:xfrm>
            <a:off x="1454773" y="5500632"/>
            <a:ext cx="18288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Oval 25"/>
          <p:cNvSpPr/>
          <p:nvPr/>
        </p:nvSpPr>
        <p:spPr bwMode="auto">
          <a:xfrm>
            <a:off x="2218944" y="5788152"/>
            <a:ext cx="36576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5" name="Oval 24"/>
          <p:cNvSpPr/>
          <p:nvPr/>
        </p:nvSpPr>
        <p:spPr>
          <a:xfrm>
            <a:off x="2540000" y="4495800"/>
            <a:ext cx="48768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 bwMode="auto">
          <a:xfrm>
            <a:off x="1767392" y="4928702"/>
            <a:ext cx="812800" cy="517524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0"/>
            <a:ext cx="223520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609600" y="1600200"/>
            <a:ext cx="9956800" cy="4873752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0" y="2895600"/>
            <a:ext cx="8229600" cy="2053590"/>
          </a:xfrm>
        </p:spPr>
        <p:txBody>
          <a:bodyPr/>
          <a:lstStyle>
            <a:lvl1pPr algn="l">
              <a:buNone/>
              <a:defRPr sz="3000" b="1" cap="small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0" y="5010150"/>
            <a:ext cx="8229600" cy="1371600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>
          <a:xfrm rot="5400000">
            <a:off x="10732008" y="1106932"/>
            <a:ext cx="2286000" cy="508000"/>
          </a:xfr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10046208" y="4114800"/>
            <a:ext cx="3657600" cy="512064"/>
          </a:xfrm>
        </p:spPr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 bwMode="auto">
          <a:xfrm>
            <a:off x="508000" y="0"/>
            <a:ext cx="8128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368448" y="0"/>
            <a:ext cx="139552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 bwMode="auto">
          <a:xfrm>
            <a:off x="1320800" y="0"/>
            <a:ext cx="242496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1521760" y="0"/>
            <a:ext cx="30704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>
            <a:off x="14179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Straight Connector 13"/>
          <p:cNvSpPr>
            <a:spLocks noChangeShapeType="1"/>
          </p:cNvSpPr>
          <p:nvPr/>
        </p:nvSpPr>
        <p:spPr bwMode="auto">
          <a:xfrm>
            <a:off x="12192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1138816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2302187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7" name="Straight Connector 16"/>
          <p:cNvSpPr>
            <a:spLocks noChangeShapeType="1"/>
          </p:cNvSpPr>
          <p:nvPr/>
        </p:nvSpPr>
        <p:spPr bwMode="auto">
          <a:xfrm>
            <a:off x="1422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Rectangle 17"/>
          <p:cNvSpPr/>
          <p:nvPr/>
        </p:nvSpPr>
        <p:spPr bwMode="auto">
          <a:xfrm>
            <a:off x="1625600" y="0"/>
            <a:ext cx="1016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9" name="Oval 18"/>
          <p:cNvSpPr/>
          <p:nvPr/>
        </p:nvSpPr>
        <p:spPr bwMode="auto">
          <a:xfrm>
            <a:off x="812800" y="3429000"/>
            <a:ext cx="1727200" cy="129540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0" name="Oval 19"/>
          <p:cNvSpPr/>
          <p:nvPr/>
        </p:nvSpPr>
        <p:spPr bwMode="auto">
          <a:xfrm>
            <a:off x="1766272" y="4866752"/>
            <a:ext cx="855232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Oval 20"/>
          <p:cNvSpPr/>
          <p:nvPr/>
        </p:nvSpPr>
        <p:spPr bwMode="auto">
          <a:xfrm>
            <a:off x="1454773" y="5500632"/>
            <a:ext cx="18288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Oval 21"/>
          <p:cNvSpPr/>
          <p:nvPr/>
        </p:nvSpPr>
        <p:spPr bwMode="auto">
          <a:xfrm>
            <a:off x="2218944" y="5791200"/>
            <a:ext cx="36576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Oval 22"/>
          <p:cNvSpPr/>
          <p:nvPr/>
        </p:nvSpPr>
        <p:spPr bwMode="auto">
          <a:xfrm>
            <a:off x="2505387" y="4479888"/>
            <a:ext cx="48768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Straight Connector 25"/>
          <p:cNvSpPr>
            <a:spLocks noChangeShapeType="1"/>
          </p:cNvSpPr>
          <p:nvPr/>
        </p:nvSpPr>
        <p:spPr bwMode="auto">
          <a:xfrm>
            <a:off x="12130592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>
          <a:xfrm>
            <a:off x="1787488" y="4928702"/>
            <a:ext cx="812800" cy="517524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609600" y="1600200"/>
            <a:ext cx="48768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5693664" y="1600200"/>
            <a:ext cx="48768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10058400" cy="1143000"/>
          </a:xfrm>
        </p:spPr>
        <p:txBody>
          <a:bodyPr anchor="b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09600" y="2362200"/>
            <a:ext cx="4876800" cy="38862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5829300" y="2362200"/>
            <a:ext cx="4876800" cy="38862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"/>
          </p:nvPr>
        </p:nvSpPr>
        <p:spPr>
          <a:xfrm>
            <a:off x="609600" y="1569720"/>
            <a:ext cx="48768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3"/>
          </p:nvPr>
        </p:nvSpPr>
        <p:spPr>
          <a:xfrm>
            <a:off x="5791200" y="1569720"/>
            <a:ext cx="48768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11684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5400000">
            <a:off x="5547360" y="3124200"/>
            <a:ext cx="6309360" cy="609600"/>
          </a:xfrm>
        </p:spPr>
        <p:txBody>
          <a:bodyPr anchor="b"/>
          <a:lstStyle>
            <a:lvl1pPr algn="l">
              <a:buNone/>
              <a:defRPr sz="2000" b="1" cap="small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9083040" y="274320"/>
            <a:ext cx="2036064" cy="4983480"/>
          </a:xfrm>
        </p:spPr>
        <p:txBody>
          <a:bodyPr/>
          <a:lstStyle>
            <a:lvl1pPr marL="0" indent="0">
              <a:spcBef>
                <a:spcPts val="400"/>
              </a:spcBef>
              <a:spcAft>
                <a:spcPts val="1000"/>
              </a:spcAft>
              <a:buNone/>
              <a:defRPr sz="12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83312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8256395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119888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11785600" y="0"/>
            <a:ext cx="4064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>
            <a:off x="118872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Oval 13"/>
          <p:cNvSpPr/>
          <p:nvPr/>
        </p:nvSpPr>
        <p:spPr>
          <a:xfrm>
            <a:off x="10875264" y="5715000"/>
            <a:ext cx="73152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"/>
          </p:nvPr>
        </p:nvSpPr>
        <p:spPr>
          <a:xfrm>
            <a:off x="406400" y="274320"/>
            <a:ext cx="7518400" cy="6327648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1" name="Date Placeholder 20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endParaRPr 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-US"/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11684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3" name="Oval 12"/>
          <p:cNvSpPr/>
          <p:nvPr/>
        </p:nvSpPr>
        <p:spPr>
          <a:xfrm>
            <a:off x="10875264" y="5715000"/>
            <a:ext cx="73152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5400000">
            <a:off x="5518404" y="3124200"/>
            <a:ext cx="6309360" cy="609600"/>
          </a:xfrm>
        </p:spPr>
        <p:txBody>
          <a:bodyPr anchor="b"/>
          <a:lstStyle>
            <a:lvl1pPr algn="l">
              <a:buNone/>
              <a:defRPr sz="20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229600" cy="6858000"/>
          </a:xfrm>
          <a:solidFill>
            <a:schemeClr val="bg2"/>
          </a:solidFill>
          <a:ln w="1270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buNone/>
              <a:defRPr sz="3200"/>
            </a:lvl1pPr>
          </a:lstStyle>
          <a:p>
            <a:pPr algn="ctr" eaLnBrk="1" latinLnBrk="0" hangingPunct="1">
              <a:buFontTx/>
              <a:buNone/>
            </a:pPr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021064" y="264795"/>
            <a:ext cx="2032000" cy="4956048"/>
          </a:xfrm>
        </p:spPr>
        <p:txBody>
          <a:bodyPr rot="0" spcFirstLastPara="0" vertOverflow="overflow" horzOverflow="overflow" vert="horz" wrap="square" lIns="91440" tIns="45720" rIns="91440" bIns="45720" numCol="1" spcCol="274320" rtlCol="0" fromWordArt="0" anchor="t" anchorCtr="0" forceAA="0" compatLnSpc="1">
            <a:normAutofit/>
          </a:bodyPr>
          <a:lstStyle>
            <a:lvl1pPr marL="0" indent="0">
              <a:spcBef>
                <a:spcPts val="100"/>
              </a:spcBef>
              <a:spcAft>
                <a:spcPts val="400"/>
              </a:spcAft>
              <a:buFontTx/>
              <a:buNone/>
              <a:defRPr sz="12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11988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1" name="Rectangle 10"/>
          <p:cNvSpPr/>
          <p:nvPr/>
        </p:nvSpPr>
        <p:spPr bwMode="auto">
          <a:xfrm>
            <a:off x="11785600" y="0"/>
            <a:ext cx="406400" cy="6858000"/>
          </a:xfrm>
          <a:prstGeom prst="rect">
            <a:avLst/>
          </a:prstGeom>
          <a:solidFill>
            <a:schemeClr val="accent1">
              <a:tint val="6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Straight Connector 11"/>
          <p:cNvSpPr>
            <a:spLocks noChangeShapeType="1"/>
          </p:cNvSpPr>
          <p:nvPr/>
        </p:nvSpPr>
        <p:spPr bwMode="auto">
          <a:xfrm>
            <a:off x="118872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9" name="Straight Connector 18"/>
          <p:cNvSpPr>
            <a:spLocks noChangeShapeType="1"/>
          </p:cNvSpPr>
          <p:nvPr/>
        </p:nvSpPr>
        <p:spPr bwMode="auto">
          <a:xfrm>
            <a:off x="83312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0" name="Straight Connector 19"/>
          <p:cNvSpPr>
            <a:spLocks noChangeShapeType="1"/>
          </p:cNvSpPr>
          <p:nvPr/>
        </p:nvSpPr>
        <p:spPr bwMode="auto">
          <a:xfrm>
            <a:off x="8256395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7" name="Date Placeholder 1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-US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11684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609600" y="274638"/>
            <a:ext cx="9956800" cy="1143000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9956800" cy="487375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 rot="5400000">
            <a:off x="10454640" y="1017843"/>
            <a:ext cx="2011680" cy="512064"/>
          </a:xfrm>
          <a:prstGeom prst="rect">
            <a:avLst/>
          </a:prstGeom>
        </p:spPr>
        <p:txBody>
          <a:bodyPr vert="horz" anchor="ctr" anchorCtr="0"/>
          <a:lstStyle>
            <a:lvl1pPr algn="r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 rot="5400000">
            <a:off x="9853648" y="3676280"/>
            <a:ext cx="3200400" cy="487680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101600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119888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11785600" y="0"/>
            <a:ext cx="4064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118872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Oval 11"/>
          <p:cNvSpPr/>
          <p:nvPr/>
        </p:nvSpPr>
        <p:spPr>
          <a:xfrm>
            <a:off x="10875264" y="5715000"/>
            <a:ext cx="73152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10838688" y="5734050"/>
            <a:ext cx="812800" cy="521208"/>
          </a:xfrm>
          <a:prstGeom prst="rect">
            <a:avLst/>
          </a:prstGeom>
        </p:spPr>
        <p:txBody>
          <a:bodyPr vert="horz" anchor="ctr"/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</p:sldLayoutIdLst>
  <p:hf sldNum="0" hdr="0" ftr="0" dt="0"/>
  <p:txStyles>
    <p:titleStyle>
      <a:lvl1pPr algn="l" rtl="0" eaLnBrk="1" latinLnBrk="0" hangingPunct="1">
        <a:spcBef>
          <a:spcPct val="0"/>
        </a:spcBef>
        <a:buNone/>
        <a:defRPr kumimoji="0" sz="3000" b="0" kern="1200" cap="sm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0000"/>
        <a:buFont typeface="Wingdings"/>
        <a:buChar char="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182880" algn="l" rtl="0" eaLnBrk="1" latinLnBrk="0" hangingPunct="1">
        <a:spcBef>
          <a:spcPct val="20000"/>
        </a:spcBef>
        <a:buClr>
          <a:schemeClr val="accent2">
            <a:tint val="60000"/>
          </a:schemeClr>
        </a:buClr>
        <a:buSzPct val="68000"/>
        <a:buFont typeface="Wingdings 2"/>
        <a:buChar char="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rtl="0" eaLnBrk="1" latinLnBrk="0" hangingPunct="1">
        <a:spcBef>
          <a:spcPct val="20000"/>
        </a:spcBef>
        <a:buClr>
          <a:schemeClr val="accent1"/>
        </a:buClr>
        <a:buChar char="•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201168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ct val="20000"/>
        </a:spcBef>
        <a:buClr>
          <a:schemeClr val="accent2"/>
        </a:buClr>
        <a:buChar char="•"/>
        <a:defRPr kumimoji="0" sz="1400" kern="1200" cap="small" baseline="0">
          <a:solidFill>
            <a:schemeClr val="tx2"/>
          </a:solidFill>
          <a:latin typeface="+mn-lt"/>
          <a:ea typeface="+mn-ea"/>
          <a:cs typeface="+mn-cs"/>
        </a:defRPr>
      </a:lvl8pPr>
      <a:lvl9pPr marL="256032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Char char="•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"/>
          <p:cNvSpPr txBox="1">
            <a:spLocks noGrp="1"/>
          </p:cNvSpPr>
          <p:nvPr>
            <p:ph type="ctrTitle"/>
          </p:nvPr>
        </p:nvSpPr>
        <p:spPr>
          <a:xfrm>
            <a:off x="2590801" y="1981200"/>
            <a:ext cx="9027900" cy="11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Batang"/>
              <a:buNone/>
            </a:pPr>
            <a:r>
              <a:rPr lang="en-US" sz="4000" dirty="0">
                <a:latin typeface="Batang"/>
                <a:ea typeface="Batang"/>
                <a:cs typeface="Batang"/>
                <a:sym typeface="Batang"/>
              </a:rPr>
              <a:t>UI PROJECT </a:t>
            </a:r>
            <a:r>
              <a:rPr lang="en-US" sz="4000" dirty="0" smtClean="0">
                <a:latin typeface="Batang"/>
                <a:ea typeface="Batang"/>
                <a:cs typeface="Batang"/>
                <a:sym typeface="Batang"/>
              </a:rPr>
              <a:t>DEVELOPMENT</a:t>
            </a:r>
            <a:br>
              <a:rPr lang="en-US" sz="4000" dirty="0" smtClean="0">
                <a:latin typeface="Batang"/>
                <a:ea typeface="Batang"/>
                <a:cs typeface="Batang"/>
                <a:sym typeface="Batang"/>
              </a:rPr>
            </a:br>
            <a:r>
              <a:rPr lang="en-US" sz="4000" dirty="0">
                <a:latin typeface="Batang"/>
                <a:ea typeface="Batang"/>
                <a:cs typeface="Batang"/>
                <a:sym typeface="Batang"/>
              </a:rPr>
              <a:t/>
            </a:r>
            <a:br>
              <a:rPr lang="en-US" sz="4000" dirty="0">
                <a:latin typeface="Batang"/>
                <a:ea typeface="Batang"/>
                <a:cs typeface="Batang"/>
                <a:sym typeface="Batang"/>
              </a:rPr>
            </a:br>
            <a:r>
              <a:rPr lang="en-US" sz="4000" dirty="0">
                <a:latin typeface="Batang"/>
                <a:ea typeface="Batang"/>
                <a:cs typeface="Batang"/>
                <a:sym typeface="Batang"/>
              </a:rPr>
              <a:t>PROJECT NAME </a:t>
            </a:r>
            <a:r>
              <a:rPr lang="en-US" sz="4000" dirty="0" smtClean="0">
                <a:latin typeface="Batang"/>
                <a:ea typeface="Batang"/>
                <a:cs typeface="Batang"/>
                <a:sym typeface="Batang"/>
              </a:rPr>
              <a:t>:Grocery Mart</a:t>
            </a:r>
            <a:endParaRPr sz="4000" dirty="0">
              <a:latin typeface="Batang"/>
              <a:ea typeface="Batang"/>
              <a:cs typeface="Batang"/>
              <a:sym typeface="Batang"/>
            </a:endParaRPr>
          </a:p>
        </p:txBody>
      </p:sp>
      <p:sp>
        <p:nvSpPr>
          <p:cNvPr id="235" name="Google Shape;235;p1"/>
          <p:cNvSpPr txBox="1">
            <a:spLocks noGrp="1"/>
          </p:cNvSpPr>
          <p:nvPr>
            <p:ph type="subTitle" idx="1"/>
          </p:nvPr>
        </p:nvSpPr>
        <p:spPr>
          <a:xfrm>
            <a:off x="3200400" y="4648200"/>
            <a:ext cx="8317705" cy="1607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</a:pPr>
            <a:r>
              <a:rPr lang="en-US" sz="3200" dirty="0">
                <a:solidFill>
                  <a:srgbClr val="92D050"/>
                </a:solidFill>
                <a:latin typeface="Batang"/>
                <a:ea typeface="Batang"/>
                <a:cs typeface="Batang"/>
                <a:sym typeface="Batang"/>
              </a:rPr>
              <a:t>TECHNOLOGIES </a:t>
            </a:r>
            <a:r>
              <a:rPr lang="en-US" sz="3200" dirty="0" smtClean="0">
                <a:solidFill>
                  <a:srgbClr val="92D050"/>
                </a:solidFill>
                <a:latin typeface="Batang"/>
                <a:ea typeface="Batang"/>
                <a:cs typeface="Batang"/>
                <a:sym typeface="Batang"/>
              </a:rPr>
              <a:t>:</a:t>
            </a:r>
            <a:r>
              <a:rPr lang="en-US" sz="3200" dirty="0">
                <a:solidFill>
                  <a:srgbClr val="92D050"/>
                </a:solidFill>
                <a:latin typeface="Batang"/>
                <a:ea typeface="Batang"/>
                <a:cs typeface="Batang"/>
                <a:sym typeface="Batang"/>
              </a:rPr>
              <a:t> </a:t>
            </a:r>
            <a:r>
              <a:rPr lang="en-US" sz="3200" dirty="0" smtClean="0">
                <a:solidFill>
                  <a:srgbClr val="92D050"/>
                </a:solidFill>
                <a:latin typeface="Batang"/>
                <a:ea typeface="Batang"/>
                <a:cs typeface="Batang"/>
                <a:sym typeface="Batang"/>
              </a:rPr>
              <a:t> </a:t>
            </a:r>
            <a:r>
              <a:rPr lang="en-US" sz="3200" dirty="0">
                <a:solidFill>
                  <a:srgbClr val="92D050"/>
                </a:solidFill>
                <a:latin typeface="Batang"/>
                <a:ea typeface="Batang"/>
                <a:cs typeface="Batang"/>
                <a:sym typeface="Batang"/>
              </a:rPr>
              <a:t>HTML , </a:t>
            </a:r>
            <a:r>
              <a:rPr lang="en-US" sz="3200" dirty="0" smtClean="0">
                <a:solidFill>
                  <a:srgbClr val="92D050"/>
                </a:solidFill>
                <a:latin typeface="Batang"/>
                <a:ea typeface="Batang"/>
                <a:cs typeface="Batang"/>
                <a:sym typeface="Batang"/>
              </a:rPr>
              <a:t>CSS and media </a:t>
            </a:r>
            <a:r>
              <a:rPr lang="en-US" sz="3200" dirty="0" err="1" smtClean="0">
                <a:solidFill>
                  <a:srgbClr val="92D050"/>
                </a:solidFill>
                <a:latin typeface="Batang"/>
                <a:ea typeface="Batang"/>
                <a:cs typeface="Batang"/>
                <a:sym typeface="Batang"/>
              </a:rPr>
              <a:t>Quaries,Boostrap</a:t>
            </a:r>
            <a:r>
              <a:rPr lang="en-US" sz="3200" dirty="0" smtClean="0">
                <a:solidFill>
                  <a:srgbClr val="92D050"/>
                </a:solidFill>
                <a:latin typeface="Batang"/>
                <a:ea typeface="Batang"/>
                <a:cs typeface="Batang"/>
                <a:sym typeface="Batang"/>
              </a:rPr>
              <a:t> and java script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</a:pPr>
            <a:endParaRPr sz="3200" dirty="0">
              <a:solidFill>
                <a:srgbClr val="92D050"/>
              </a:solidFill>
              <a:latin typeface="Batang"/>
              <a:ea typeface="Batang"/>
              <a:cs typeface="Batang"/>
              <a:sym typeface="Batang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 descr="home1.jp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201"/>
            <a:ext cx="12192000" cy="6857999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 descr="home3.jp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 descr="home5.jp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 descr="home6.jp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1295400"/>
            <a:ext cx="9956800" cy="1143000"/>
          </a:xfrm>
        </p:spPr>
        <p:txBody>
          <a:bodyPr>
            <a:normAutofit/>
          </a:bodyPr>
          <a:lstStyle/>
          <a:p>
            <a:r>
              <a:rPr lang="en-US" sz="4800" b="1" dirty="0" smtClean="0"/>
              <a:t>register page code &amp; output </a:t>
            </a:r>
            <a:endParaRPr lang="en-US" sz="4800" b="1" dirty="0"/>
          </a:p>
        </p:txBody>
      </p:sp>
      <p:pic>
        <p:nvPicPr>
          <p:cNvPr id="3" name="Picture 2" descr="log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3350" y="2854325"/>
            <a:ext cx="5149850" cy="3352960"/>
          </a:xfrm>
          <a:prstGeom prst="rect">
            <a:avLst/>
          </a:prstGeom>
          <a:effectLst>
            <a:softEdge rad="317500"/>
          </a:effec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" name="Picture 2" descr="reg1.jp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 descr="reg2.jp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 descr="reg5.jp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 descr="reg6.jp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1295400"/>
            <a:ext cx="9956800" cy="1143000"/>
          </a:xfrm>
        </p:spPr>
        <p:txBody>
          <a:bodyPr>
            <a:normAutofit/>
          </a:bodyPr>
          <a:lstStyle/>
          <a:p>
            <a:r>
              <a:rPr lang="en-US" sz="4800" b="1" dirty="0" smtClean="0"/>
              <a:t>Login page code &amp; output </a:t>
            </a:r>
            <a:endParaRPr lang="en-US" sz="4800" b="1" dirty="0"/>
          </a:p>
        </p:txBody>
      </p:sp>
      <p:pic>
        <p:nvPicPr>
          <p:cNvPr id="3" name="Picture 2" descr="log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3350" y="2854325"/>
            <a:ext cx="5149850" cy="3352960"/>
          </a:xfrm>
          <a:prstGeom prst="rect">
            <a:avLst/>
          </a:prstGeom>
          <a:effectLst>
            <a:softEdge rad="317500"/>
          </a:effec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533400" y="4267200"/>
            <a:ext cx="7239000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SzPts val="2400"/>
            </a:pPr>
            <a:r>
              <a:rPr lang="en-US" sz="2800" dirty="0" smtClean="0">
                <a:solidFill>
                  <a:schemeClr val="tx1"/>
                </a:solidFill>
                <a:latin typeface="Batang"/>
                <a:ea typeface="Batang"/>
                <a:cs typeface="Batang"/>
                <a:sym typeface="Batang"/>
              </a:rPr>
              <a:t>Presented by  : Team1</a:t>
            </a:r>
          </a:p>
          <a:p>
            <a:pPr lvl="0">
              <a:buSzPts val="2400"/>
            </a:pPr>
            <a:r>
              <a:rPr lang="en-US" sz="2800" dirty="0" smtClean="0">
                <a:solidFill>
                  <a:schemeClr val="tx1"/>
                </a:solidFill>
                <a:latin typeface="Batang"/>
                <a:ea typeface="Batang"/>
                <a:cs typeface="Batang"/>
                <a:sym typeface="Batang"/>
              </a:rPr>
              <a:t>Organization  </a:t>
            </a:r>
            <a:r>
              <a:rPr lang="en-US" sz="2800" dirty="0" smtClean="0">
                <a:solidFill>
                  <a:schemeClr val="tx1"/>
                </a:solidFill>
                <a:latin typeface="Batang"/>
                <a:ea typeface="Batang"/>
                <a:cs typeface="Batang"/>
                <a:sym typeface="Batang"/>
              </a:rPr>
              <a:t>: Anarghya Communications</a:t>
            </a:r>
          </a:p>
          <a:p>
            <a:pPr lvl="0"/>
            <a:endParaRPr lang="en-US" sz="3600" dirty="0">
              <a:solidFill>
                <a:schemeClr val="tx1"/>
              </a:solidFill>
              <a:latin typeface="Batang"/>
              <a:ea typeface="Batang"/>
              <a:cs typeface="Batang"/>
              <a:sym typeface="Batang"/>
            </a:endParaRPr>
          </a:p>
        </p:txBody>
      </p:sp>
      <p:pic>
        <p:nvPicPr>
          <p:cNvPr id="6" name="Google Shape;146;p14" descr="passport .jpg"/>
          <p:cNvPicPr preferRelativeResize="0"/>
          <p:nvPr/>
        </p:nvPicPr>
        <p:blipFill rotWithShape="1">
          <a:blip r:embed="rId2">
            <a:alphaModFix/>
          </a:blip>
          <a:srcRect l="16901" t="31278" r="19248" b="22543"/>
          <a:stretch/>
        </p:blipFill>
        <p:spPr>
          <a:xfrm>
            <a:off x="228600" y="152400"/>
            <a:ext cx="2590800" cy="281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147;p14" descr="adi.jpg"/>
          <p:cNvPicPr preferRelativeResize="0"/>
          <p:nvPr/>
        </p:nvPicPr>
        <p:blipFill rotWithShape="1">
          <a:blip r:embed="rId3">
            <a:alphaModFix/>
          </a:blip>
          <a:srcRect l="15168" t="9700" r="22472" b="48881"/>
          <a:stretch/>
        </p:blipFill>
        <p:spPr>
          <a:xfrm>
            <a:off x="3048000" y="152400"/>
            <a:ext cx="2819400" cy="281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148;p14" descr="satya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248400" y="228600"/>
            <a:ext cx="3051136" cy="274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 descr="log1.jp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 descr="log3.jp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 descr="log4.jp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1295400"/>
            <a:ext cx="9956800" cy="1447800"/>
          </a:xfrm>
        </p:spPr>
        <p:txBody>
          <a:bodyPr>
            <a:noAutofit/>
          </a:bodyPr>
          <a:lstStyle/>
          <a:p>
            <a:r>
              <a:rPr lang="en-US" sz="6000" b="1" dirty="0" smtClean="0"/>
              <a:t>Products Page Code &amp; Output</a:t>
            </a:r>
            <a:endParaRPr lang="en-US" sz="6000" b="1" dirty="0"/>
          </a:p>
        </p:txBody>
      </p:sp>
      <p:pic>
        <p:nvPicPr>
          <p:cNvPr id="4" name="Picture 3" descr="product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3429000"/>
            <a:ext cx="8229600" cy="24860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 descr="pro1.jp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 descr="pro11.jp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 descr="pro13.jp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 descr="pro17.jp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838200"/>
            <a:ext cx="9956800" cy="1143000"/>
          </a:xfrm>
        </p:spPr>
        <p:txBody>
          <a:bodyPr>
            <a:normAutofit/>
          </a:bodyPr>
          <a:lstStyle/>
          <a:p>
            <a:r>
              <a:rPr lang="en-US" sz="4800" b="1" dirty="0" smtClean="0"/>
              <a:t>Cart page code &amp; output </a:t>
            </a:r>
            <a:endParaRPr lang="en-US" sz="4800" b="1" dirty="0"/>
          </a:p>
        </p:txBody>
      </p:sp>
      <p:sp>
        <p:nvSpPr>
          <p:cNvPr id="37892" name="AutoShape 4" descr="Grocery Cart Images - Free Download on Freepik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894" name="AutoShape 6" descr="Grocery Cart Images - Free Download on Freepik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7896" name="Picture 8" descr="People Supermarket Png - Pushing A Full Shopping Cart Vs Empty Transparent  PNG - 602x371 - Free Download on Nice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90600" y="2819400"/>
            <a:ext cx="4876800" cy="3048000"/>
          </a:xfrm>
          <a:prstGeom prst="rect">
            <a:avLst/>
          </a:prstGeom>
          <a:noFill/>
          <a:effectLst>
            <a:softEdge rad="317500"/>
          </a:effectLst>
        </p:spPr>
      </p:pic>
      <p:sp>
        <p:nvSpPr>
          <p:cNvPr id="37898" name="AutoShape 10" descr="free PNG shopping cart computer icons - shopping cart with groceries PNG  image with transparent background P… | Shopping clipart, Computer icon, Grocery  supermarke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900" name="AutoShape 12" descr="free PNG shopping cart computer icons - shopping cart with groceries PNG  image with transparent background P… | Shopping clipart, Computer icon, Grocery  supermarke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7902" name="Picture 14" descr="Plastic shopping basket full of groceries products Stock Illustration by  ©drogatnev #157900588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96000" y="2362200"/>
            <a:ext cx="4648200" cy="3810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 descr="cart1.jp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"/>
          <p:cNvSpPr txBox="1">
            <a:spLocks noGrp="1"/>
          </p:cNvSpPr>
          <p:nvPr>
            <p:ph type="title"/>
          </p:nvPr>
        </p:nvSpPr>
        <p:spPr>
          <a:xfrm>
            <a:off x="228600" y="533400"/>
            <a:ext cx="9956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Batang"/>
              <a:buNone/>
            </a:pPr>
            <a:r>
              <a:rPr lang="en-US" sz="4000" b="1" dirty="0">
                <a:latin typeface="Batang"/>
                <a:ea typeface="Batang"/>
                <a:cs typeface="Batang"/>
                <a:sym typeface="Batang"/>
              </a:rPr>
              <a:t>TECHNOLOGIES WE LEARNT</a:t>
            </a:r>
            <a:endParaRPr sz="4000" b="1">
              <a:latin typeface="Batang"/>
              <a:ea typeface="Batang"/>
              <a:cs typeface="Batang"/>
              <a:sym typeface="Batang"/>
            </a:endParaRPr>
          </a:p>
        </p:txBody>
      </p:sp>
      <p:sp>
        <p:nvSpPr>
          <p:cNvPr id="250" name="Google Shape;250;p3"/>
          <p:cNvSpPr txBox="1">
            <a:spLocks noGrp="1"/>
          </p:cNvSpPr>
          <p:nvPr>
            <p:ph sz="quarter" idx="1"/>
          </p:nvPr>
        </p:nvSpPr>
        <p:spPr>
          <a:xfrm>
            <a:off x="304800" y="1905000"/>
            <a:ext cx="9956800" cy="52547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4572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Twentieth Century"/>
              <a:buAutoNum type="arabicPeriod"/>
            </a:pPr>
            <a:r>
              <a:rPr lang="en-US" sz="4000" dirty="0" smtClean="0">
                <a:latin typeface="Batang"/>
                <a:ea typeface="Batang"/>
                <a:cs typeface="Batang"/>
                <a:sym typeface="Batang"/>
              </a:rPr>
              <a:t>HTML5(Hyper </a:t>
            </a:r>
            <a:r>
              <a:rPr lang="en-US" sz="4000" dirty="0">
                <a:latin typeface="Batang"/>
                <a:ea typeface="Batang"/>
                <a:cs typeface="Batang"/>
                <a:sym typeface="Batang"/>
              </a:rPr>
              <a:t>Text Markup Language</a:t>
            </a:r>
            <a:r>
              <a:rPr lang="en-US" sz="4000" dirty="0" smtClean="0">
                <a:latin typeface="Batang"/>
                <a:ea typeface="Batang"/>
                <a:cs typeface="Batang"/>
                <a:sym typeface="Batang"/>
              </a:rPr>
              <a:t>).</a:t>
            </a:r>
            <a:endParaRPr sz="4000" dirty="0"/>
          </a:p>
          <a:p>
            <a:pPr marL="457200" lvl="0" indent="-4572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Twentieth Century"/>
              <a:buAutoNum type="arabicPeriod"/>
            </a:pPr>
            <a:r>
              <a:rPr lang="en-US" sz="4000" dirty="0" smtClean="0">
                <a:latin typeface="Batang"/>
                <a:ea typeface="Batang"/>
                <a:cs typeface="Batang"/>
                <a:sym typeface="Batang"/>
              </a:rPr>
              <a:t>CSS3(Cascading </a:t>
            </a:r>
            <a:r>
              <a:rPr lang="en-US" sz="4000" dirty="0">
                <a:latin typeface="Batang"/>
                <a:ea typeface="Batang"/>
                <a:cs typeface="Batang"/>
                <a:sym typeface="Batang"/>
              </a:rPr>
              <a:t>Style Sheets</a:t>
            </a:r>
            <a:r>
              <a:rPr lang="en-US" sz="4000" dirty="0" smtClean="0">
                <a:latin typeface="Batang"/>
                <a:ea typeface="Batang"/>
                <a:cs typeface="Batang"/>
                <a:sym typeface="Batang"/>
              </a:rPr>
              <a:t>).</a:t>
            </a:r>
          </a:p>
          <a:p>
            <a:pPr marL="457200" lvl="0" indent="-4572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Twentieth Century"/>
              <a:buAutoNum type="arabicPeriod"/>
            </a:pPr>
            <a:r>
              <a:rPr lang="en-US" sz="4000" dirty="0" smtClean="0">
                <a:latin typeface="Batang"/>
                <a:sym typeface="Batang"/>
              </a:rPr>
              <a:t>Media </a:t>
            </a:r>
            <a:r>
              <a:rPr lang="en-US" sz="4000" dirty="0" smtClean="0">
                <a:latin typeface="Batang"/>
                <a:sym typeface="Batang"/>
              </a:rPr>
              <a:t>Queries.</a:t>
            </a:r>
            <a:endParaRPr lang="en-US" sz="4000" dirty="0" smtClean="0">
              <a:latin typeface="Batang"/>
              <a:sym typeface="Batang"/>
            </a:endParaRPr>
          </a:p>
          <a:p>
            <a:pPr marL="457200" lvl="0" indent="-4572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Twentieth Century"/>
              <a:buAutoNum type="arabicPeriod"/>
            </a:pPr>
            <a:r>
              <a:rPr lang="en-US" sz="4000" dirty="0" smtClean="0">
                <a:latin typeface="Batang"/>
                <a:sym typeface="Batang"/>
              </a:rPr>
              <a:t>Bootstrap. </a:t>
            </a:r>
            <a:endParaRPr lang="en-US" sz="4000" dirty="0" smtClean="0">
              <a:latin typeface="Batang"/>
              <a:sym typeface="Batang"/>
            </a:endParaRPr>
          </a:p>
          <a:p>
            <a:pPr marL="457200" lvl="0" indent="-4572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</a:pPr>
            <a:r>
              <a:rPr lang="en-US" sz="4000" dirty="0" smtClean="0">
                <a:latin typeface="Batang"/>
                <a:sym typeface="Batang"/>
              </a:rPr>
              <a:t>   Java script.</a:t>
            </a:r>
            <a:endParaRPr sz="4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 descr="cart2.jp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 descr="cart11.jp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1295400"/>
            <a:ext cx="9956800" cy="1143000"/>
          </a:xfrm>
        </p:spPr>
        <p:txBody>
          <a:bodyPr>
            <a:normAutofit/>
          </a:bodyPr>
          <a:lstStyle/>
          <a:p>
            <a:r>
              <a:rPr lang="en-US" sz="4800" b="1" dirty="0" smtClean="0"/>
              <a:t>Contact page code &amp; output </a:t>
            </a:r>
            <a:endParaRPr lang="en-US" sz="4800" b="1" dirty="0"/>
          </a:p>
        </p:txBody>
      </p:sp>
      <p:sp>
        <p:nvSpPr>
          <p:cNvPr id="25602" name="AutoShape 2" descr="Grocery PNG Images Transparent Free Download | PNGMar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604" name="AutoShape 4" descr="Grocery PNG Images Transparent Free Download | PNGMar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606" name="AutoShape 6" descr="Grocery PNG Images Transparent Free Download | PNGMar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5608" name="Picture 8" descr="383 Paying Groceries Cash Stock Photos - Free &amp; Royalty-Free Stock Photos  from Dreamstime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638800" y="2819400"/>
            <a:ext cx="4800600" cy="3352800"/>
          </a:xfrm>
          <a:prstGeom prst="rect">
            <a:avLst/>
          </a:prstGeom>
          <a:noFill/>
          <a:effectLst>
            <a:softEdge rad="127000"/>
          </a:effectLst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ontact1.jp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iontact2.jp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201"/>
            <a:ext cx="12192000" cy="6857999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ontact3.jp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ontact4.jp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0"/>
            <a:ext cx="9956800" cy="1143000"/>
          </a:xfrm>
        </p:spPr>
        <p:txBody>
          <a:bodyPr>
            <a:normAutofit/>
          </a:bodyPr>
          <a:lstStyle/>
          <a:p>
            <a:r>
              <a:rPr lang="en-US" sz="4400" b="1" dirty="0" smtClean="0"/>
              <a:t>Offers page code &amp; output</a:t>
            </a:r>
            <a:endParaRPr lang="en-US" sz="4400" b="1" dirty="0"/>
          </a:p>
        </p:txBody>
      </p:sp>
      <p:sp>
        <p:nvSpPr>
          <p:cNvPr id="20482" name="AutoShape 2" descr="Online Grocery Offers Today, Coupons &amp; Deals→ UPTO 90% OFF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484" name="AutoShape 4" descr="Online Grocery Offers Today, Coupons &amp; Deals→ UPTO 90% OFF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486" name="AutoShape 6" descr="Grocery Offers, Coupons - Upto 50% OFF, Verified 5 min a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488" name="Picture 8" descr="Grocery Banner - Free Vectors &amp; PSDs to Download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81200" y="2438400"/>
            <a:ext cx="7315200" cy="3971925"/>
          </a:xfrm>
          <a:prstGeom prst="rect">
            <a:avLst/>
          </a:prstGeom>
          <a:noFill/>
          <a:effectLst>
            <a:softEdge rad="317500"/>
          </a:effectLst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offer1.jp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offer2.jp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57200" y="-304800"/>
            <a:ext cx="9956800" cy="1143000"/>
          </a:xfrm>
        </p:spPr>
        <p:txBody>
          <a:bodyPr/>
          <a:lstStyle/>
          <a:p>
            <a:r>
              <a:rPr lang="en-US" b="1" dirty="0" smtClean="0"/>
              <a:t>HTML5 uses and applications:</a:t>
            </a:r>
            <a:endParaRPr lang="en-US" b="1" dirty="0"/>
          </a:p>
        </p:txBody>
      </p:sp>
      <p:pic>
        <p:nvPicPr>
          <p:cNvPr id="10" name="Content Placeholder 9" descr="html5.png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685800" y="914400"/>
            <a:ext cx="4640317" cy="5175739"/>
          </a:xfrm>
        </p:spPr>
      </p:pic>
      <p:sp>
        <p:nvSpPr>
          <p:cNvPr id="9" name="Content Placeholder 8"/>
          <p:cNvSpPr>
            <a:spLocks noGrp="1"/>
          </p:cNvSpPr>
          <p:nvPr>
            <p:ph sz="quarter" idx="2"/>
          </p:nvPr>
        </p:nvSpPr>
        <p:spPr>
          <a:xfrm>
            <a:off x="5693664" y="914400"/>
            <a:ext cx="4876800" cy="55626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HTML5 is a markup language used for structuring and presenting content on the World Wide Web. It is the fifth and final major HTML version that is a World Wide Web Consortium (W3C) recommendation</a:t>
            </a:r>
          </a:p>
          <a:p>
            <a:r>
              <a:rPr lang="en-US" dirty="0" smtClean="0"/>
              <a:t>HTML5 features include markup and scripting elements, as well as application programming interfaces (APIs) for functionalities such as adding video and audio on a page, local data storage, offline operations, and location data usage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offer3.jp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offer4.jp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-304800"/>
            <a:ext cx="9956800" cy="1143000"/>
          </a:xfrm>
        </p:spPr>
        <p:txBody>
          <a:bodyPr/>
          <a:lstStyle/>
          <a:p>
            <a:r>
              <a:rPr lang="en-US" dirty="0" smtClean="0"/>
              <a:t>Output:</a:t>
            </a:r>
            <a:endParaRPr lang="en-US" dirty="0"/>
          </a:p>
        </p:txBody>
      </p:sp>
      <p:pic>
        <p:nvPicPr>
          <p:cNvPr id="4" name="Picture 3" descr="offer5.jp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offer6.jp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offer7.jp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offer8.jp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offer9.jp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ownload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0" y="533400"/>
            <a:ext cx="8534400" cy="5562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CASCADING STYLE SHEETS(CSS3)</a:t>
            </a:r>
            <a:br>
              <a:rPr lang="en-US" smtClean="0"/>
            </a:br>
            <a:r>
              <a:rPr lang="en-US" smtClean="0"/>
              <a:t/>
            </a:r>
            <a:br>
              <a:rPr lang="en-US" smtClean="0"/>
            </a:b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mtClean="0"/>
              <a:t>CSS3 provides a consistent and precise positioning of navigable elements.</a:t>
            </a:r>
          </a:p>
          <a:p>
            <a:r>
              <a:rPr lang="en-US" smtClean="0"/>
              <a:t>It is easy to customize a web page as it can be done by merely altering a modular file.</a:t>
            </a:r>
          </a:p>
          <a:p>
            <a:r>
              <a:rPr lang="en-US" smtClean="0"/>
              <a:t>Graphics are more accessible in CSS3, thus making it easy to make the site appealing.</a:t>
            </a:r>
          </a:p>
          <a:p>
            <a:r>
              <a:rPr lang="en-US" smtClean="0"/>
              <a:t>It permits online videos to be seen without using third-party plugins.</a:t>
            </a:r>
          </a:p>
          <a:p>
            <a:r>
              <a:rPr lang="en-US" smtClean="0"/>
              <a:t>CSS3 is economical and time-saving, and most browsers support it.</a:t>
            </a:r>
          </a:p>
          <a:p>
            <a:endParaRPr lang="en-US" dirty="0"/>
          </a:p>
        </p:txBody>
      </p:sp>
      <p:pic>
        <p:nvPicPr>
          <p:cNvPr id="7" name="Content Placeholder 6" descr="css3.jpg"/>
          <p:cNvPicPr>
            <a:picLocks noGrp="1" noChangeAspect="1"/>
          </p:cNvPicPr>
          <p:nvPr>
            <p:ph sz="quarter" idx="2"/>
          </p:nvPr>
        </p:nvPicPr>
        <p:blipFill>
          <a:blip r:embed="rId2"/>
          <a:stretch>
            <a:fillRect/>
          </a:stretch>
        </p:blipFill>
        <p:spPr>
          <a:xfrm>
            <a:off x="6400800" y="1295400"/>
            <a:ext cx="4354286" cy="47244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28600"/>
            <a:ext cx="9956800" cy="1143000"/>
          </a:xfrm>
        </p:spPr>
        <p:txBody>
          <a:bodyPr>
            <a:normAutofit/>
          </a:bodyPr>
          <a:lstStyle/>
          <a:p>
            <a:r>
              <a:rPr lang="en-US" sz="3600" b="1" dirty="0" smtClean="0"/>
              <a:t>Bootstrap uses and applications:</a:t>
            </a:r>
            <a:endParaRPr lang="en-US" sz="3600" b="1" dirty="0"/>
          </a:p>
        </p:txBody>
      </p:sp>
      <p:pic>
        <p:nvPicPr>
          <p:cNvPr id="5" name="Content Placeholder 4" descr="bootstrap.jpg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457200" y="1371600"/>
            <a:ext cx="3429000" cy="4876800"/>
          </a:xfrm>
        </p:spPr>
      </p:pic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572000" y="914400"/>
            <a:ext cx="6934200" cy="5486400"/>
          </a:xfrm>
        </p:spPr>
        <p:txBody>
          <a:bodyPr>
            <a:normAutofit/>
          </a:bodyPr>
          <a:lstStyle/>
          <a:p>
            <a:r>
              <a:rPr lang="en-US" dirty="0" smtClean="0"/>
              <a:t>Bootstrap is a free front-end framework, with the purpose to make web development faster and easier.</a:t>
            </a:r>
          </a:p>
          <a:p>
            <a:r>
              <a:rPr lang="en-US" dirty="0" smtClean="0"/>
              <a:t>It also includes HTML and CSS-based design templates for forms, typography, buttons, navigation, tables, modals, image carousels, and many other components along with other optional JavaScript </a:t>
            </a:r>
            <a:r>
              <a:rPr lang="en-US" dirty="0" err="1" smtClean="0"/>
              <a:t>plugins</a:t>
            </a:r>
            <a:r>
              <a:rPr lang="en-US" dirty="0" smtClean="0"/>
              <a:t>.</a:t>
            </a:r>
          </a:p>
          <a:p>
            <a:r>
              <a:rPr lang="en-US" dirty="0" smtClean="0"/>
              <a:t>Bootstrap also provides the users with the ability to easily create responsive designs.</a:t>
            </a:r>
          </a:p>
          <a:p>
            <a:r>
              <a:rPr lang="en-US" dirty="0" smtClean="0"/>
              <a:t>The responsive CSS of Bootstrap also adjusts to phones, tablets, and desktops easily.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28600"/>
            <a:ext cx="9956800" cy="1143000"/>
          </a:xfrm>
        </p:spPr>
        <p:txBody>
          <a:bodyPr>
            <a:normAutofit/>
          </a:bodyPr>
          <a:lstStyle/>
          <a:p>
            <a:r>
              <a:rPr lang="en-US" sz="3600" b="1" dirty="0" smtClean="0"/>
              <a:t>Java script uses and applications:</a:t>
            </a:r>
            <a:endParaRPr lang="en-US" sz="3600" b="1" dirty="0"/>
          </a:p>
        </p:txBody>
      </p:sp>
      <p:pic>
        <p:nvPicPr>
          <p:cNvPr id="5" name="Content Placeholder 4" descr="java script.jpg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304800" y="1295400"/>
            <a:ext cx="4267200" cy="5029200"/>
          </a:xfrm>
        </p:spPr>
      </p:pic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876800" y="1143000"/>
            <a:ext cx="6629400" cy="5334000"/>
          </a:xfrm>
        </p:spPr>
        <p:txBody>
          <a:bodyPr>
            <a:normAutofit lnSpcReduction="10000"/>
          </a:bodyPr>
          <a:lstStyle/>
          <a:p>
            <a:r>
              <a:rPr lang="en-US" sz="2800" dirty="0" smtClean="0"/>
              <a:t>Client-side validation.</a:t>
            </a:r>
          </a:p>
          <a:p>
            <a:r>
              <a:rPr lang="en-US" sz="2800" dirty="0" smtClean="0"/>
              <a:t>Displaying date and time.</a:t>
            </a:r>
          </a:p>
          <a:p>
            <a:r>
              <a:rPr lang="en-US" sz="2800" dirty="0" smtClean="0"/>
              <a:t>To validate the user input before submission of the form.</a:t>
            </a:r>
          </a:p>
          <a:p>
            <a:r>
              <a:rPr lang="en-US" sz="2800" dirty="0" smtClean="0"/>
              <a:t>Open and close new windows.</a:t>
            </a:r>
          </a:p>
          <a:p>
            <a:r>
              <a:rPr lang="en-US" sz="2800" dirty="0" smtClean="0"/>
              <a:t>To display dialog boxes and pop-up windows.</a:t>
            </a:r>
          </a:p>
          <a:p>
            <a:r>
              <a:rPr lang="en-US" sz="2800" dirty="0" smtClean="0"/>
              <a:t>To change the appearance of HTML documents.</a:t>
            </a:r>
          </a:p>
          <a:p>
            <a:r>
              <a:rPr lang="en-US" sz="2800" dirty="0" smtClean="0"/>
              <a:t>To create the forms that respond to user input without accessing the server.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762000"/>
            <a:ext cx="8991599" cy="3733800"/>
          </a:xfrm>
        </p:spPr>
        <p:txBody>
          <a:bodyPr>
            <a:normAutofit fontScale="90000"/>
          </a:bodyPr>
          <a:lstStyle/>
          <a:p>
            <a:r>
              <a:rPr lang="en-US" sz="4800" b="1" dirty="0" smtClean="0"/>
              <a:t>Programs on HTML and CSS</a:t>
            </a:r>
            <a:br>
              <a:rPr lang="en-US" sz="4800" b="1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b="1" dirty="0" smtClean="0"/>
              <a:t>1.Home page</a:t>
            </a:r>
            <a:br>
              <a:rPr lang="en-US" b="1" dirty="0" smtClean="0"/>
            </a:br>
            <a:r>
              <a:rPr lang="en-US" b="1" dirty="0" smtClean="0"/>
              <a:t>2.Register page</a:t>
            </a:r>
            <a:br>
              <a:rPr lang="en-US" b="1" dirty="0" smtClean="0"/>
            </a:br>
            <a:r>
              <a:rPr lang="en-US" b="1" dirty="0" smtClean="0"/>
              <a:t>3.Login page</a:t>
            </a:r>
            <a:br>
              <a:rPr lang="en-US" b="1" dirty="0" smtClean="0"/>
            </a:br>
            <a:r>
              <a:rPr lang="en-US" b="1" dirty="0" smtClean="0"/>
              <a:t>4.product page</a:t>
            </a:r>
            <a:br>
              <a:rPr lang="en-US" b="1" dirty="0" smtClean="0"/>
            </a:br>
            <a:r>
              <a:rPr lang="en-US" b="1" dirty="0" smtClean="0"/>
              <a:t>5.offer </a:t>
            </a:r>
            <a:r>
              <a:rPr lang="en-US" b="1" dirty="0" smtClean="0"/>
              <a:t>page</a:t>
            </a: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>6.contact page</a:t>
            </a:r>
            <a:br>
              <a:rPr lang="en-US" b="1" dirty="0" smtClean="0"/>
            </a:br>
            <a:endParaRPr lang="en-US" b="1" dirty="0"/>
          </a:p>
        </p:txBody>
      </p:sp>
      <p:pic>
        <p:nvPicPr>
          <p:cNvPr id="4" name="Picture 3" descr="program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8200" y="2490216"/>
            <a:ext cx="6438900" cy="3605784"/>
          </a:xfrm>
          <a:prstGeom prst="rect">
            <a:avLst/>
          </a:prstGeom>
          <a:effectLst>
            <a:softEdge rad="63500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81000"/>
            <a:ext cx="9905999" cy="1478570"/>
          </a:xfrm>
        </p:spPr>
        <p:txBody>
          <a:bodyPr>
            <a:normAutofit/>
          </a:bodyPr>
          <a:lstStyle/>
          <a:p>
            <a:r>
              <a:rPr lang="en-US" sz="4800" b="1" dirty="0" smtClean="0"/>
              <a:t>Home Page Code &amp; Output:</a:t>
            </a:r>
            <a:endParaRPr lang="en-US" sz="4800" b="1" dirty="0"/>
          </a:p>
        </p:txBody>
      </p:sp>
      <p:pic>
        <p:nvPicPr>
          <p:cNvPr id="31748" name="Picture 4" descr="Pin on Blog Details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28800" y="2209800"/>
            <a:ext cx="7524750" cy="3810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el">
  <a:themeElements>
    <a:clrScheme name="Oriel">
      <a:dk1>
        <a:sysClr val="windowText" lastClr="000000"/>
      </a:dk1>
      <a:lt1>
        <a:sysClr val="window" lastClr="FFFFFF"/>
      </a:lt1>
      <a:dk2>
        <a:srgbClr val="575F6D"/>
      </a:dk2>
      <a:lt2>
        <a:srgbClr val="FFF39D"/>
      </a:lt2>
      <a:accent1>
        <a:srgbClr val="FE8637"/>
      </a:accent1>
      <a:accent2>
        <a:srgbClr val="7598D9"/>
      </a:accent2>
      <a:accent3>
        <a:srgbClr val="B32C16"/>
      </a:accent3>
      <a:accent4>
        <a:srgbClr val="F5CD2D"/>
      </a:accent4>
      <a:accent5>
        <a:srgbClr val="AEBAD5"/>
      </a:accent5>
      <a:accent6>
        <a:srgbClr val="777C84"/>
      </a:accent6>
      <a:hlink>
        <a:srgbClr val="D2611C"/>
      </a:hlink>
      <a:folHlink>
        <a:srgbClr val="3B435B"/>
      </a:folHlink>
    </a:clrScheme>
    <a:fontScheme name="Oriel">
      <a:majorFont>
        <a:latin typeface="Century Schoolbook"/>
        <a:ea typeface=""/>
        <a:cs typeface=""/>
        <a:font script="Jpan" typeface="ＭＳ Ｐ明朝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entury Schoolbook"/>
        <a:ea typeface=""/>
        <a:cs typeface=""/>
        <a:font script="Jpan" typeface="ＭＳ Ｐ明朝"/>
        <a:font script="Hang" typeface="휴먼매직체"/>
        <a:font script="Hans" typeface="宋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riel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60000"/>
              </a:schemeClr>
            </a:gs>
            <a:gs pos="30000">
              <a:schemeClr val="phClr">
                <a:tint val="38000"/>
                <a:satMod val="260000"/>
              </a:schemeClr>
            </a:gs>
            <a:gs pos="75000">
              <a:schemeClr val="phClr">
                <a:tint val="55000"/>
                <a:satMod val="255000"/>
              </a:schemeClr>
            </a:gs>
            <a:gs pos="100000">
              <a:schemeClr val="phClr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gradFill rotWithShape="1">
          <a:gsLst>
            <a:gs pos="0">
              <a:schemeClr val="phClr">
                <a:shade val="63000"/>
                <a:satMod val="165000"/>
              </a:schemeClr>
            </a:gs>
            <a:gs pos="30000">
              <a:schemeClr val="phClr">
                <a:shade val="58000"/>
                <a:satMod val="165000"/>
              </a:schemeClr>
            </a:gs>
            <a:gs pos="75000">
              <a:schemeClr val="phClr">
                <a:shade val="30000"/>
                <a:satMod val="175000"/>
              </a:schemeClr>
            </a:gs>
            <a:gs pos="100000">
              <a:schemeClr val="phClr"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</a:fillStyleLst>
      <a:lnStyleLst>
        <a:ln w="12700" cap="flat" cmpd="sng" algn="ctr">
          <a:solidFill>
            <a:schemeClr val="phClr">
              <a:shade val="70000"/>
              <a:satMod val="15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bevelT w="47625" h="69850"/>
            <a:contourClr>
              <a:schemeClr val="lt1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8000"/>
                <a:satMod val="125000"/>
              </a:schemeClr>
            </a:gs>
            <a:gs pos="40000">
              <a:schemeClr val="phClr">
                <a:tint val="90000"/>
                <a:shade val="90000"/>
                <a:satMod val="120000"/>
              </a:schemeClr>
            </a:gs>
            <a:gs pos="100000">
              <a:schemeClr val="phClr">
                <a:tint val="5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80000"/>
              </a:schemeClr>
              <a:schemeClr val="phClr">
                <a:tint val="91000"/>
              </a:schemeClr>
            </a:duotone>
          </a:blip>
          <a:tile tx="0" ty="0" sx="40000" sy="50000" flip="y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Oriel</Template>
  <TotalTime>787</TotalTime>
  <Words>318</Words>
  <Application>Microsoft Office PowerPoint</Application>
  <PresentationFormat>Custom</PresentationFormat>
  <Paragraphs>41</Paragraphs>
  <Slides>47</Slides>
  <Notes>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48" baseType="lpstr">
      <vt:lpstr>Oriel</vt:lpstr>
      <vt:lpstr>UI PROJECT DEVELOPMENT  PROJECT NAME :Grocery Mart</vt:lpstr>
      <vt:lpstr>Slide 2</vt:lpstr>
      <vt:lpstr>TECHNOLOGIES WE LEARNT</vt:lpstr>
      <vt:lpstr>HTML5 uses and applications:</vt:lpstr>
      <vt:lpstr>CASCADING STYLE SHEETS(CSS3)  </vt:lpstr>
      <vt:lpstr>Bootstrap uses and applications:</vt:lpstr>
      <vt:lpstr>Java script uses and applications:</vt:lpstr>
      <vt:lpstr>Programs on HTML and CSS  1.Home page 2.Register page 3.Login page 4.product page 5.offer page 6.contact page </vt:lpstr>
      <vt:lpstr>Home Page Code &amp; Output:</vt:lpstr>
      <vt:lpstr>Slide 10</vt:lpstr>
      <vt:lpstr>Slide 11</vt:lpstr>
      <vt:lpstr>Slide 12</vt:lpstr>
      <vt:lpstr>Slide 13</vt:lpstr>
      <vt:lpstr>register page code &amp; output </vt:lpstr>
      <vt:lpstr>Slide 15</vt:lpstr>
      <vt:lpstr>Slide 16</vt:lpstr>
      <vt:lpstr>Slide 17</vt:lpstr>
      <vt:lpstr>Slide 18</vt:lpstr>
      <vt:lpstr>Login page code &amp; output </vt:lpstr>
      <vt:lpstr>Slide 20</vt:lpstr>
      <vt:lpstr>Slide 21</vt:lpstr>
      <vt:lpstr>Slide 22</vt:lpstr>
      <vt:lpstr>Products Page Code &amp; Output</vt:lpstr>
      <vt:lpstr>Slide 24</vt:lpstr>
      <vt:lpstr>Slide 25</vt:lpstr>
      <vt:lpstr>Slide 26</vt:lpstr>
      <vt:lpstr>Slide 27</vt:lpstr>
      <vt:lpstr>Cart page code &amp; output </vt:lpstr>
      <vt:lpstr>Slide 29</vt:lpstr>
      <vt:lpstr>Slide 30</vt:lpstr>
      <vt:lpstr>Slide 31</vt:lpstr>
      <vt:lpstr>Contact page code &amp; output </vt:lpstr>
      <vt:lpstr>Slide 33</vt:lpstr>
      <vt:lpstr>Slide 34</vt:lpstr>
      <vt:lpstr>Slide 35</vt:lpstr>
      <vt:lpstr>Slide 36</vt:lpstr>
      <vt:lpstr>Offers page code &amp; output</vt:lpstr>
      <vt:lpstr>Slide 38</vt:lpstr>
      <vt:lpstr>Slide 39</vt:lpstr>
      <vt:lpstr>Slide 40</vt:lpstr>
      <vt:lpstr>Slide 41</vt:lpstr>
      <vt:lpstr>Output:</vt:lpstr>
      <vt:lpstr>Slide 43</vt:lpstr>
      <vt:lpstr>Slide 44</vt:lpstr>
      <vt:lpstr>Slide 45</vt:lpstr>
      <vt:lpstr>Slide 46</vt:lpstr>
      <vt:lpstr>Slide 47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UI PROJECT DEVELOPMENT  PROJECT NAME :Digital Marketing</dc:title>
  <dc:creator>Sai Kiran Maloth</dc:creator>
  <cp:lastModifiedBy>Dell</cp:lastModifiedBy>
  <cp:revision>40</cp:revision>
  <dcterms:created xsi:type="dcterms:W3CDTF">2023-07-15T11:08:49Z</dcterms:created>
  <dcterms:modified xsi:type="dcterms:W3CDTF">2023-08-23T17:19:08Z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0x010100A71ABF795C158A4FB03CFEDF112189C7</vt:lpwstr>
  </property>
</Properties>
</file>